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7" name="Shape 177"/>
          <p:cNvSpPr/>
          <p:nvPr>
            <p:ph type="sldImg"/>
          </p:nvPr>
        </p:nvSpPr>
        <p:spPr>
          <a:xfrm>
            <a:off x="1143000" y="685800"/>
            <a:ext cx="4572000" cy="3429000"/>
          </a:xfrm>
          <a:prstGeom prst="rect">
            <a:avLst/>
          </a:prstGeom>
        </p:spPr>
        <p:txBody>
          <a:bodyPr/>
          <a:lstStyle/>
          <a:p>
            <a:pPr/>
          </a:p>
        </p:txBody>
      </p:sp>
      <p:sp>
        <p:nvSpPr>
          <p:cNvPr id="178" name="Shape 1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spc="270" sz="9000">
                <a:solidFill>
                  <a:schemeClr val="accent1">
                    <a:satOff val="36598"/>
                    <a:lumOff val="-17227"/>
                  </a:schemeClr>
                </a:solidFill>
              </a:defRPr>
            </a:lvl1pPr>
            <a:lvl2pPr>
              <a:lnSpc>
                <a:spcPct val="90000"/>
              </a:lnSpc>
              <a:defRPr spc="270" sz="9000">
                <a:solidFill>
                  <a:schemeClr val="accent1">
                    <a:satOff val="36598"/>
                    <a:lumOff val="-17227"/>
                  </a:schemeClr>
                </a:solidFill>
              </a:defRPr>
            </a:lvl2pPr>
            <a:lvl3pPr>
              <a:lnSpc>
                <a:spcPct val="90000"/>
              </a:lnSpc>
              <a:defRPr spc="270" sz="9000">
                <a:solidFill>
                  <a:schemeClr val="accent1">
                    <a:satOff val="36598"/>
                    <a:lumOff val="-17227"/>
                  </a:schemeClr>
                </a:solidFill>
              </a:defRPr>
            </a:lvl3pPr>
            <a:lvl4pPr>
              <a:lnSpc>
                <a:spcPct val="90000"/>
              </a:lnSpc>
              <a:defRPr spc="270" sz="9000">
                <a:solidFill>
                  <a:schemeClr val="accent1">
                    <a:satOff val="36598"/>
                    <a:lumOff val="-17227"/>
                  </a:schemeClr>
                </a:solidFill>
              </a:defRPr>
            </a:lvl4pPr>
            <a:lvl5pPr>
              <a:lnSpc>
                <a:spcPct val="90000"/>
              </a:lnSpc>
              <a:defRPr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spc="750" sz="25000">
                <a:solidFill>
                  <a:schemeClr val="accent1">
                    <a:satOff val="36598"/>
                    <a:lumOff val="-17227"/>
                  </a:schemeClr>
                </a:solidFill>
              </a:defRPr>
            </a:lvl1pPr>
            <a:lvl2pPr>
              <a:lnSpc>
                <a:spcPct val="90000"/>
              </a:lnSpc>
              <a:defRPr spc="750" sz="25000">
                <a:solidFill>
                  <a:schemeClr val="accent1">
                    <a:satOff val="36598"/>
                    <a:lumOff val="-17227"/>
                  </a:schemeClr>
                </a:solidFill>
              </a:defRPr>
            </a:lvl2pPr>
            <a:lvl3pPr>
              <a:lnSpc>
                <a:spcPct val="90000"/>
              </a:lnSpc>
              <a:defRPr spc="750" sz="25000">
                <a:solidFill>
                  <a:schemeClr val="accent1">
                    <a:satOff val="36598"/>
                    <a:lumOff val="-17227"/>
                  </a:schemeClr>
                </a:solidFill>
              </a:defRPr>
            </a:lvl3pPr>
            <a:lvl4pPr>
              <a:lnSpc>
                <a:spcPct val="90000"/>
              </a:lnSpc>
              <a:defRPr spc="750" sz="25000">
                <a:solidFill>
                  <a:schemeClr val="accent1">
                    <a:satOff val="36598"/>
                    <a:lumOff val="-17227"/>
                  </a:schemeClr>
                </a:solidFill>
              </a:defRPr>
            </a:lvl4pPr>
            <a:lvl5pPr>
              <a:lnSpc>
                <a:spcPct val="90000"/>
              </a:lnSpc>
              <a:defRPr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cap="none"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cap="none">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spc="190" sz="9500">
                <a:solidFill>
                  <a:schemeClr val="accent1">
                    <a:satOff val="36598"/>
                    <a:lumOff val="-17227"/>
                  </a:schemeClr>
                </a:solidFill>
              </a:defRPr>
            </a:lvl1pPr>
            <a:lvl2pPr>
              <a:lnSpc>
                <a:spcPct val="90000"/>
              </a:lnSpc>
              <a:defRPr spc="190" sz="9500">
                <a:solidFill>
                  <a:schemeClr val="accent1">
                    <a:satOff val="36598"/>
                    <a:lumOff val="-17227"/>
                  </a:schemeClr>
                </a:solidFill>
              </a:defRPr>
            </a:lvl2pPr>
            <a:lvl3pPr>
              <a:lnSpc>
                <a:spcPct val="90000"/>
              </a:lnSpc>
              <a:defRPr spc="190" sz="9500">
                <a:solidFill>
                  <a:schemeClr val="accent1">
                    <a:satOff val="36598"/>
                    <a:lumOff val="-17227"/>
                  </a:schemeClr>
                </a:solidFill>
              </a:defRPr>
            </a:lvl3pPr>
            <a:lvl4pPr>
              <a:lnSpc>
                <a:spcPct val="90000"/>
              </a:lnSpc>
              <a:defRPr spc="190" sz="9500">
                <a:solidFill>
                  <a:schemeClr val="accent1">
                    <a:satOff val="36598"/>
                    <a:lumOff val="-17227"/>
                  </a:schemeClr>
                </a:solidFill>
              </a:defRPr>
            </a:lvl4pPr>
            <a:lvl5pPr>
              <a:lnSpc>
                <a:spcPct val="90000"/>
              </a:lnSpc>
              <a:defRPr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Pink typewriter on a pink three-drawer dresser in front of a pink wall"/>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Bright turquoise cassette tape on a pink background"/>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Small retro clock on a green shelf against a yellow background"/>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Four vintage television sets in a row with fluorescent colours: pink, blue, orange and green"/>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row of seven small retro clocks on a green shelf against a yellow background"/>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cap="none">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cap="none">
                <a:solidFill>
                  <a:srgbClr val="FFFFFF"/>
                </a:solidFill>
              </a:defRPr>
            </a:lvl1pPr>
            <a:lvl2pPr>
              <a:defRPr cap="none">
                <a:solidFill>
                  <a:srgbClr val="FFFFFF"/>
                </a:solidFill>
              </a:defRPr>
            </a:lvl2pPr>
            <a:lvl3pPr>
              <a:defRPr cap="none">
                <a:solidFill>
                  <a:srgbClr val="FFFFFF"/>
                </a:solidFill>
              </a:defRPr>
            </a:lvl3pPr>
            <a:lvl4pPr>
              <a:defRPr cap="none">
                <a:solidFill>
                  <a:srgbClr val="FFFFFF"/>
                </a:solidFill>
              </a:defRPr>
            </a:lvl4pPr>
            <a:lvl5pPr>
              <a:defRPr cap="none">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cap="none">
                <a:solidFill>
                  <a:srgbClr val="8AACB9"/>
                </a:solidFill>
              </a:defRPr>
            </a:lvl1pPr>
            <a:lvl2pPr>
              <a:defRPr cap="none">
                <a:solidFill>
                  <a:srgbClr val="8AACB9"/>
                </a:solidFill>
              </a:defRPr>
            </a:lvl2pPr>
            <a:lvl3pPr>
              <a:defRPr cap="none">
                <a:solidFill>
                  <a:srgbClr val="8AACB9"/>
                </a:solidFill>
              </a:defRPr>
            </a:lvl3pPr>
            <a:lvl4pPr>
              <a:defRPr cap="none">
                <a:solidFill>
                  <a:srgbClr val="8AACB9"/>
                </a:solidFill>
              </a:defRPr>
            </a:lvl4pPr>
            <a:lvl5pPr>
              <a:defRPr cap="none">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defRPr>
            </a:lvl1pPr>
          </a:lstStyle>
          <a:p>
            <a:pPr/>
            <a:r>
              <a:t>Slide Title</a:t>
            </a:r>
          </a:p>
        </p:txBody>
      </p:sp>
      <p:sp>
        <p:nvSpPr>
          <p:cNvPr id="46" name="Pink typewriter on a pink three-drawer dresser in front of a pink wall"/>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Vintage television in front of yellow patterned wallpaper"/>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spc="168" sz="5600">
                <a:solidFill>
                  <a:schemeClr val="accent5"/>
                </a:solidFill>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cap="none">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cap="none" spc="0" sz="5000">
                <a:solidFill>
                  <a:schemeClr val="accent1">
                    <a:satOff val="36598"/>
                    <a:lumOff val="-17227"/>
                  </a:schemeClr>
                </a:solidFill>
              </a:defRPr>
            </a:lvl1pPr>
            <a:lvl2pPr marL="177800" indent="279400" defTabSz="2641600">
              <a:lnSpc>
                <a:spcPct val="100000"/>
              </a:lnSpc>
              <a:spcBef>
                <a:spcPts val="4400"/>
              </a:spcBef>
              <a:tabLst>
                <a:tab pos="5384800" algn="l"/>
              </a:tabLst>
              <a:defRPr cap="none" spc="0" sz="5000">
                <a:solidFill>
                  <a:schemeClr val="accent1">
                    <a:satOff val="36598"/>
                    <a:lumOff val="-17227"/>
                  </a:schemeClr>
                </a:solidFill>
              </a:defRPr>
            </a:lvl2pPr>
            <a:lvl3pPr marL="177800" indent="736600" defTabSz="2641600">
              <a:lnSpc>
                <a:spcPct val="100000"/>
              </a:lnSpc>
              <a:spcBef>
                <a:spcPts val="4400"/>
              </a:spcBef>
              <a:tabLst>
                <a:tab pos="5384800" algn="l"/>
              </a:tabLst>
              <a:defRPr cap="none" spc="0" sz="5000">
                <a:solidFill>
                  <a:schemeClr val="accent1">
                    <a:satOff val="36598"/>
                    <a:lumOff val="-17227"/>
                  </a:schemeClr>
                </a:solidFill>
              </a:defRPr>
            </a:lvl3pPr>
            <a:lvl4pPr marL="177800" indent="1193800" defTabSz="2641600">
              <a:lnSpc>
                <a:spcPct val="100000"/>
              </a:lnSpc>
              <a:spcBef>
                <a:spcPts val="4400"/>
              </a:spcBef>
              <a:tabLst>
                <a:tab pos="5384800" algn="l"/>
              </a:tabLst>
              <a:defRPr cap="none" spc="0" sz="5000">
                <a:solidFill>
                  <a:schemeClr val="accent1">
                    <a:satOff val="36598"/>
                    <a:lumOff val="-17227"/>
                  </a:schemeClr>
                </a:solidFill>
              </a:defRPr>
            </a:lvl4pPr>
            <a:lvl5pPr marL="177800" indent="1651000" defTabSz="2641600">
              <a:lnSpc>
                <a:spcPct val="100000"/>
              </a:lnSpc>
              <a:spcBef>
                <a:spcPts val="4400"/>
              </a:spcBef>
              <a:tabLst>
                <a:tab pos="5384800" algn="l"/>
              </a:tabLst>
              <a:defRPr cap="none"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1pPr>
      <a:lvl2pPr marL="0" marR="0" indent="457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2pPr>
      <a:lvl3pPr marL="0" marR="0" indent="914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3pPr>
      <a:lvl4pPr marL="0" marR="0" indent="1371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4pPr>
      <a:lvl5pPr marL="0" marR="0" indent="18288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5pPr>
      <a:lvl6pPr marL="0" marR="0" indent="22860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6pPr>
      <a:lvl7pPr marL="0" marR="0" indent="2743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7pPr>
      <a:lvl8pPr marL="0" marR="0" indent="3200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8pPr>
      <a:lvl9pPr marL="0" marR="0" indent="3657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9pPr>
    </p:titleStyle>
    <p:bodyStyle>
      <a:lvl1pPr marL="0" marR="0" indent="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mapsofworld.com" TargetMode="External"/><Relationship Id="rId4"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proyecto de machine lear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proyecto de machine learning</a:t>
            </a:r>
          </a:p>
        </p:txBody>
      </p:sp>
      <p:sp>
        <p:nvSpPr>
          <p:cNvPr id="181" name="The BridGE sevilla"/>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The BridGE sevilla</a:t>
            </a:r>
          </a:p>
        </p:txBody>
      </p:sp>
      <p:sp>
        <p:nvSpPr>
          <p:cNvPr id="182" name="Génesis Rojas"/>
          <p:cNvSpPr txBox="1"/>
          <p:nvPr>
            <p:ph type="body" idx="23"/>
          </p:nvPr>
        </p:nvSpPr>
        <p:spPr>
          <a:xfrm>
            <a:off x="6985001" y="12358496"/>
            <a:ext cx="10490201" cy="467107"/>
          </a:xfrm>
          <a:prstGeom prst="rect">
            <a:avLst/>
          </a:prstGeom>
          <a:extLst>
            <a:ext uri="{C572A759-6A51-4108-AA02-DFA0A04FC94B}">
              <ma14:wrappingTextBoxFlag xmlns:ma14="http://schemas.microsoft.com/office/mac/drawingml/2011/main" val="1"/>
            </a:ext>
          </a:extLst>
        </p:spPr>
        <p:txBody>
          <a:bodyPr/>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Génesis Rojas</a:t>
            </a:r>
          </a:p>
        </p:txBody>
      </p:sp>
      <p:sp>
        <p:nvSpPr>
          <p:cNvPr id="183" name="predICCION DE GRADO DE DAños en  estructuras."/>
          <p:cNvSpPr txBox="1"/>
          <p:nvPr>
            <p:ph type="ctrTitle"/>
          </p:nvPr>
        </p:nvSpPr>
        <p:spPr>
          <a:prstGeom prst="rect">
            <a:avLst/>
          </a:prstGeom>
        </p:spPr>
        <p:txBody>
          <a:bodyPr/>
          <a:lstStyle>
            <a:lvl1pPr defTabSz="426466">
              <a:defRPr spc="240" sz="8030"/>
            </a:lvl1pPr>
          </a:lstStyle>
          <a:p>
            <a:pPr/>
            <a:r>
              <a:t>predICCION DE GRADO DE DAños en  estructuras. </a:t>
            </a:r>
          </a:p>
        </p:txBody>
      </p:sp>
      <p:sp>
        <p:nvSpPr>
          <p:cNvPr id="184" name="Dataset Terremoto de Nepal de 2015"/>
          <p:cNvSpPr txBox="1"/>
          <p:nvPr/>
        </p:nvSpPr>
        <p:spPr>
          <a:xfrm>
            <a:off x="2089150" y="6724781"/>
            <a:ext cx="20205700" cy="16145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584200">
              <a:lnSpc>
                <a:spcPct val="120000"/>
              </a:lnSpc>
              <a:defRPr b="1" cap="all" spc="107" sz="3600">
                <a:solidFill>
                  <a:schemeClr val="accent5"/>
                </a:solidFill>
                <a:latin typeface="+mn-lt"/>
                <a:ea typeface="+mn-ea"/>
                <a:cs typeface="+mn-cs"/>
                <a:sym typeface="Graphik"/>
              </a:defRPr>
            </a:lvl1pPr>
          </a:lstStyle>
          <a:p>
            <a:pPr/>
            <a:r>
              <a:t>Dataset Terremoto de Nepal de 2015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21" name="Random Forest"/>
          <p:cNvSpPr txBox="1"/>
          <p:nvPr/>
        </p:nvSpPr>
        <p:spPr>
          <a:xfrm>
            <a:off x="7713731" y="2969030"/>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22" name="CM _Random forest.png" descr="CM _Random forest.png"/>
          <p:cNvPicPr>
            <a:picLocks noChangeAspect="1"/>
          </p:cNvPicPr>
          <p:nvPr/>
        </p:nvPicPr>
        <p:blipFill>
          <a:blip r:embed="rId2">
            <a:extLst/>
          </a:blip>
          <a:stretch>
            <a:fillRect/>
          </a:stretch>
        </p:blipFill>
        <p:spPr>
          <a:xfrm>
            <a:off x="5443948" y="3994150"/>
            <a:ext cx="6604001" cy="5727700"/>
          </a:xfrm>
          <a:prstGeom prst="rect">
            <a:avLst/>
          </a:prstGeom>
          <a:ln w="12700">
            <a:miter lim="400000"/>
          </a:ln>
        </p:spPr>
      </p:pic>
      <p:pic>
        <p:nvPicPr>
          <p:cNvPr id="223" name="CM_ExtraTreesClass.png" descr="CM_ExtraTreesClass.png"/>
          <p:cNvPicPr>
            <a:picLocks noChangeAspect="1"/>
          </p:cNvPicPr>
          <p:nvPr/>
        </p:nvPicPr>
        <p:blipFill>
          <a:blip r:embed="rId3">
            <a:extLst/>
          </a:blip>
          <a:srcRect l="1494" t="1699" r="1494" b="0"/>
          <a:stretch>
            <a:fillRect/>
          </a:stretch>
        </p:blipFill>
        <p:spPr>
          <a:xfrm>
            <a:off x="13394939" y="4011612"/>
            <a:ext cx="6480488" cy="5692761"/>
          </a:xfrm>
          <a:prstGeom prst="rect">
            <a:avLst/>
          </a:prstGeom>
          <a:ln w="12700">
            <a:miter lim="400000"/>
          </a:ln>
        </p:spPr>
      </p:pic>
      <p:sp>
        <p:nvSpPr>
          <p:cNvPr id="224" name="ExtraTreeClassifier"/>
          <p:cNvSpPr txBox="1"/>
          <p:nvPr/>
        </p:nvSpPr>
        <p:spPr>
          <a:xfrm>
            <a:off x="14957416" y="2969030"/>
            <a:ext cx="311023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ExtraTreeClassifier</a:t>
            </a:r>
          </a:p>
        </p:txBody>
      </p:sp>
      <p:sp>
        <p:nvSpPr>
          <p:cNvPr id="225" name="Accuracy score: 0.696437707853671…"/>
          <p:cNvSpPr txBox="1"/>
          <p:nvPr/>
        </p:nvSpPr>
        <p:spPr>
          <a:xfrm>
            <a:off x="4920866" y="10026188"/>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scores :[0.713066, 0.71167498, 0.71496067]</a:t>
            </a:r>
          </a:p>
          <a:p>
            <a:pPr>
              <a:defRPr spc="39" sz="2000">
                <a:solidFill>
                  <a:srgbClr val="747474"/>
                </a:solidFill>
                <a:latin typeface="Proxima Nova"/>
                <a:ea typeface="Proxima Nova"/>
                <a:cs typeface="Proxima Nova"/>
                <a:sym typeface="Proxima Nova"/>
              </a:defRPr>
            </a:pPr>
            <a:r>
              <a:t> Mean : 0.713</a:t>
            </a:r>
          </a:p>
        </p:txBody>
      </p:sp>
      <p:sp>
        <p:nvSpPr>
          <p:cNvPr id="226" name="Accuracy score: 0.7228511128165771…"/>
          <p:cNvSpPr txBox="1"/>
          <p:nvPr/>
        </p:nvSpPr>
        <p:spPr>
          <a:xfrm>
            <a:off x="13754282" y="10082817"/>
            <a:ext cx="5761885"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0.7228511128165771 </a:t>
            </a:r>
          </a:p>
          <a:p>
            <a:pPr>
              <a:defRPr spc="39" sz="2000">
                <a:solidFill>
                  <a:srgbClr val="747474"/>
                </a:solidFill>
                <a:latin typeface="Proxima Nova"/>
                <a:ea typeface="Proxima Nova"/>
                <a:cs typeface="Proxima Nova"/>
                <a:sym typeface="Proxima Nova"/>
              </a:defRPr>
            </a:pPr>
            <a:r>
              <a:t>F1 Score: [0.51681196 0.78349632 0.64454294]</a:t>
            </a:r>
          </a:p>
          <a:p>
            <a:pPr>
              <a:defRPr spc="39" sz="2000">
                <a:solidFill>
                  <a:srgbClr val="747474"/>
                </a:solidFill>
                <a:latin typeface="Proxima Nova"/>
                <a:ea typeface="Proxima Nova"/>
                <a:cs typeface="Proxima Nova"/>
                <a:sym typeface="Proxima Nova"/>
              </a:defRPr>
            </a:pPr>
            <a:r>
              <a:t>Mean F1: 0.648283737216592</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8" name="1er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1era submission</a:t>
            </a:r>
          </a:p>
        </p:txBody>
      </p:sp>
      <p:sp>
        <p:nvSpPr>
          <p:cNvPr id="229" name="Random Forest"/>
          <p:cNvSpPr txBox="1"/>
          <p:nvPr/>
        </p:nvSpPr>
        <p:spPr>
          <a:xfrm>
            <a:off x="11604052" y="3652527"/>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sp>
        <p:nvSpPr>
          <p:cNvPr id="230" name="Parametros = n_estimators = 600, max_depth=30, min_samples_leaf=2, bootstrap= True…"/>
          <p:cNvSpPr txBox="1"/>
          <p:nvPr/>
        </p:nvSpPr>
        <p:spPr>
          <a:xfrm>
            <a:off x="9065607" y="4876651"/>
            <a:ext cx="7650165" cy="345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Parametros = n_estimators</a:t>
            </a:r>
            <a:r>
              <a:rPr>
                <a:solidFill>
                  <a:srgbClr val="D4D4D4"/>
                </a:solidFill>
              </a:rPr>
              <a:t> = </a:t>
            </a:r>
            <a:r>
              <a:rPr>
                <a:solidFill>
                  <a:srgbClr val="B5CEA8"/>
                </a:solidFill>
              </a:rPr>
              <a:t>600</a:t>
            </a:r>
            <a:r>
              <a:rPr>
                <a:solidFill>
                  <a:srgbClr val="D4D4D4"/>
                </a:solidFill>
              </a:rPr>
              <a:t>, </a:t>
            </a:r>
            <a:r>
              <a:t>max_depth</a:t>
            </a:r>
            <a:r>
              <a:rPr>
                <a:solidFill>
                  <a:srgbClr val="D4D4D4"/>
                </a:solidFill>
              </a:rPr>
              <a:t>=</a:t>
            </a:r>
            <a:r>
              <a:rPr>
                <a:solidFill>
                  <a:srgbClr val="B5CEA8"/>
                </a:solidFill>
              </a:rPr>
              <a:t>30</a:t>
            </a:r>
            <a:r>
              <a:rPr>
                <a:solidFill>
                  <a:srgbClr val="D4D4D4"/>
                </a:solidFill>
              </a:rPr>
              <a:t>, </a:t>
            </a:r>
            <a:r>
              <a:t>min_samples_leaf</a:t>
            </a:r>
            <a:r>
              <a:rPr>
                <a:solidFill>
                  <a:srgbClr val="D4D4D4"/>
                </a:solidFill>
              </a:rPr>
              <a:t>=</a:t>
            </a:r>
            <a:r>
              <a:rPr>
                <a:solidFill>
                  <a:srgbClr val="B5CEA8"/>
                </a:solidFill>
              </a:rPr>
              <a:t>2</a:t>
            </a:r>
            <a:r>
              <a:rPr>
                <a:solidFill>
                  <a:srgbClr val="D4D4D4"/>
                </a:solidFill>
              </a:rPr>
              <a:t>, </a:t>
            </a:r>
            <a:r>
              <a:t>bootstrap</a:t>
            </a:r>
            <a:r>
              <a:rPr>
                <a:solidFill>
                  <a:srgbClr val="D4D4D4"/>
                </a:solidFill>
              </a:rPr>
              <a:t>= </a:t>
            </a:r>
            <a:r>
              <a:rPr>
                <a:solidFill>
                  <a:srgbClr val="569CD6"/>
                </a:solidFill>
              </a:rPr>
              <a:t>True</a:t>
            </a:r>
            <a:endParaRPr>
              <a:solidFill>
                <a:srgbClr val="D4D4D4"/>
              </a:solidFill>
            </a:endParaR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micro = [0.713066, 0.71167498, 0.71496067]</a:t>
            </a:r>
          </a:p>
          <a:p>
            <a:pPr>
              <a:defRPr spc="39" sz="2000">
                <a:solidFill>
                  <a:srgbClr val="747474"/>
                </a:solidFill>
                <a:latin typeface="Proxima Nova"/>
                <a:ea typeface="Proxima Nova"/>
                <a:cs typeface="Proxima Nova"/>
                <a:sym typeface="Proxima Nova"/>
              </a:defRPr>
            </a:pPr>
            <a:r>
              <a:t>F1 Mean : 0.713</a:t>
            </a:r>
          </a:p>
        </p:txBody>
      </p:sp>
      <p:sp>
        <p:nvSpPr>
          <p:cNvPr id="231" name="Score de submission = 0.7241"/>
          <p:cNvSpPr txBox="1"/>
          <p:nvPr/>
        </p:nvSpPr>
        <p:spPr>
          <a:xfrm>
            <a:off x="9065607" y="9021775"/>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0.7241</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3"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34" name="CatBoostClassification"/>
          <p:cNvSpPr txBox="1"/>
          <p:nvPr/>
        </p:nvSpPr>
        <p:spPr>
          <a:xfrm>
            <a:off x="11007888" y="2505912"/>
            <a:ext cx="376560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CatBoostClassification</a:t>
            </a:r>
          </a:p>
        </p:txBody>
      </p:sp>
      <p:pic>
        <p:nvPicPr>
          <p:cNvPr id="235"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7"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38" name="CatBoostClassification"/>
          <p:cNvSpPr txBox="1"/>
          <p:nvPr/>
        </p:nvSpPr>
        <p:spPr>
          <a:xfrm>
            <a:off x="10728161" y="2576803"/>
            <a:ext cx="376560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CatBoostClassification</a:t>
            </a:r>
          </a:p>
        </p:txBody>
      </p:sp>
      <p:sp>
        <p:nvSpPr>
          <p:cNvPr id="239" name="Accuracy score: 0.7486569455103607…"/>
          <p:cNvSpPr txBox="1"/>
          <p:nvPr/>
        </p:nvSpPr>
        <p:spPr>
          <a:xfrm>
            <a:off x="8785879" y="10209629"/>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pic>
        <p:nvPicPr>
          <p:cNvPr id="240" name="cm_xg.png" descr="cm_xg.png"/>
          <p:cNvPicPr>
            <a:picLocks noChangeAspect="1"/>
          </p:cNvPicPr>
          <p:nvPr/>
        </p:nvPicPr>
        <p:blipFill>
          <a:blip r:embed="rId2">
            <a:extLst/>
          </a:blip>
          <a:srcRect l="0" t="0" r="0" b="1333"/>
          <a:stretch>
            <a:fillRect/>
          </a:stretch>
        </p:blipFill>
        <p:spPr>
          <a:xfrm>
            <a:off x="9135038" y="3627208"/>
            <a:ext cx="7511301" cy="6461584"/>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2" name="2d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2da submission</a:t>
            </a:r>
          </a:p>
        </p:txBody>
      </p:sp>
      <p:sp>
        <p:nvSpPr>
          <p:cNvPr id="243" name="CatBoostClassifier"/>
          <p:cNvSpPr txBox="1"/>
          <p:nvPr/>
        </p:nvSpPr>
        <p:spPr>
          <a:xfrm>
            <a:off x="11340196" y="3379243"/>
            <a:ext cx="310098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CatBoostClassifier</a:t>
            </a:r>
          </a:p>
        </p:txBody>
      </p:sp>
      <p:sp>
        <p:nvSpPr>
          <p:cNvPr id="244" name="'eval_metric': 'TotalF1',…"/>
          <p:cNvSpPr txBox="1"/>
          <p:nvPr/>
        </p:nvSpPr>
        <p:spPr>
          <a:xfrm>
            <a:off x="9065607" y="4814576"/>
            <a:ext cx="7650165" cy="2844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 'eval_metric': 'TotalF1',</a:t>
            </a:r>
          </a:p>
          <a:p>
            <a:pPr>
              <a:defRPr spc="39" sz="2000">
                <a:solidFill>
                  <a:srgbClr val="747474"/>
                </a:solidFill>
                <a:latin typeface="Proxima Nova"/>
                <a:ea typeface="Proxima Nova"/>
                <a:cs typeface="Proxima Nova"/>
                <a:sym typeface="Proxima Nova"/>
              </a:defRPr>
            </a:pPr>
            <a:r>
              <a:t> 'iterations': 1000,</a:t>
            </a:r>
          </a:p>
          <a:p>
            <a:pPr>
              <a:defRPr spc="39" sz="2000">
                <a:solidFill>
                  <a:srgbClr val="747474"/>
                </a:solidFill>
                <a:latin typeface="Proxima Nova"/>
                <a:ea typeface="Proxima Nova"/>
                <a:cs typeface="Proxima Nova"/>
                <a:sym typeface="Proxima Nova"/>
              </a:defRPr>
            </a:pPr>
            <a:r>
              <a:t> 'grow_policy': 'SymmetricTree',</a:t>
            </a:r>
          </a:p>
          <a:p>
            <a:pPr>
              <a:defRPr spc="39" sz="2000">
                <a:solidFill>
                  <a:srgbClr val="747474"/>
                </a:solidFill>
                <a:latin typeface="Proxima Nova"/>
                <a:ea typeface="Proxima Nova"/>
                <a:cs typeface="Proxima Nova"/>
                <a:sym typeface="Proxima Nova"/>
              </a:defRPr>
            </a:pPr>
            <a:r>
              <a:t> 'one_hot_max_size': 2,</a:t>
            </a:r>
          </a:p>
          <a:p>
            <a:pPr>
              <a:defRPr spc="39" sz="2000">
                <a:solidFill>
                  <a:srgbClr val="747474"/>
                </a:solidFill>
                <a:latin typeface="Proxima Nova"/>
                <a:ea typeface="Proxima Nova"/>
                <a:cs typeface="Proxima Nova"/>
                <a:sym typeface="Proxima Nova"/>
              </a:defRPr>
            </a:pPr>
            <a:r>
              <a:t> 'l2_leaf_reg': 3,</a:t>
            </a:r>
          </a:p>
          <a:p>
            <a:pPr>
              <a:defRPr spc="39" sz="2000">
                <a:solidFill>
                  <a:srgbClr val="747474"/>
                </a:solidFill>
                <a:latin typeface="Proxima Nova"/>
                <a:ea typeface="Proxima Nova"/>
                <a:cs typeface="Proxima Nova"/>
                <a:sym typeface="Proxima Nova"/>
              </a:defRPr>
            </a:pPr>
            <a:r>
              <a:t> 'depth': 6,</a:t>
            </a:r>
          </a:p>
          <a:p>
            <a:pPr>
              <a:defRPr spc="39" sz="2000">
                <a:solidFill>
                  <a:srgbClr val="747474"/>
                </a:solidFill>
                <a:latin typeface="Proxima Nova"/>
                <a:ea typeface="Proxima Nova"/>
                <a:cs typeface="Proxima Nova"/>
                <a:sym typeface="Proxima Nova"/>
              </a:defRPr>
            </a:pPr>
            <a:r>
              <a:t> 'learning_rate': 0.10122299939393996,</a:t>
            </a:r>
          </a:p>
          <a:p>
            <a:pPr>
              <a:defRPr spc="39" sz="2000">
                <a:solidFill>
                  <a:srgbClr val="747474"/>
                </a:solidFill>
                <a:latin typeface="Proxima Nova"/>
                <a:ea typeface="Proxima Nova"/>
                <a:cs typeface="Proxima Nova"/>
                <a:sym typeface="Proxima Nova"/>
              </a:defRPr>
            </a:pPr>
            <a:r>
              <a:t> 'max_leaves': 64,</a:t>
            </a:r>
          </a:p>
        </p:txBody>
      </p:sp>
      <p:sp>
        <p:nvSpPr>
          <p:cNvPr id="245" name="Score de submission = 0.7479"/>
          <p:cNvSpPr txBox="1"/>
          <p:nvPr/>
        </p:nvSpPr>
        <p:spPr>
          <a:xfrm>
            <a:off x="9065607" y="11319743"/>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0.7479</a:t>
            </a:r>
          </a:p>
        </p:txBody>
      </p:sp>
      <p:sp>
        <p:nvSpPr>
          <p:cNvPr id="246" name="Accuracy score: 0.7486569455103607…"/>
          <p:cNvSpPr txBox="1"/>
          <p:nvPr/>
        </p:nvSpPr>
        <p:spPr>
          <a:xfrm>
            <a:off x="9065607" y="7988965"/>
            <a:ext cx="7650165"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8" name="Label Enco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Label Encoding</a:t>
            </a:r>
          </a:p>
        </p:txBody>
      </p:sp>
      <p:sp>
        <p:nvSpPr>
          <p:cNvPr id="249" name="Atributo a reducir = Geográficos"/>
          <p:cNvSpPr txBox="1"/>
          <p:nvPr/>
        </p:nvSpPr>
        <p:spPr>
          <a:xfrm>
            <a:off x="10250816" y="2255809"/>
            <a:ext cx="527974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Atributo a reducir = Geográficos</a:t>
            </a:r>
          </a:p>
        </p:txBody>
      </p:sp>
      <p:pic>
        <p:nvPicPr>
          <p:cNvPr id="250" name="1433939324earthquake-severity-map-of-nepal.jpeg" descr="1433939324earthquake-severity-map-of-nepal.jpeg"/>
          <p:cNvPicPr>
            <a:picLocks noChangeAspect="1"/>
          </p:cNvPicPr>
          <p:nvPr/>
        </p:nvPicPr>
        <p:blipFill>
          <a:blip r:embed="rId2">
            <a:extLst/>
          </a:blip>
          <a:stretch>
            <a:fillRect/>
          </a:stretch>
        </p:blipFill>
        <p:spPr>
          <a:xfrm>
            <a:off x="807168" y="3007933"/>
            <a:ext cx="13798286" cy="9072372"/>
          </a:xfrm>
          <a:prstGeom prst="rect">
            <a:avLst/>
          </a:prstGeom>
          <a:ln w="12700">
            <a:miter lim="400000"/>
          </a:ln>
        </p:spPr>
      </p:pic>
      <p:sp>
        <p:nvSpPr>
          <p:cNvPr id="251" name="Número de valores únicos por clase:…"/>
          <p:cNvSpPr txBox="1"/>
          <p:nvPr/>
        </p:nvSpPr>
        <p:spPr>
          <a:xfrm>
            <a:off x="15745776" y="4457194"/>
            <a:ext cx="7650166" cy="28092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Número de valores únicos por clase:</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 31</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encoding dim = 16 cat</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p:txBody>
      </p:sp>
      <p:sp>
        <p:nvSpPr>
          <p:cNvPr id="252" name="Imagen: mapsofworld.com"/>
          <p:cNvSpPr txBox="1"/>
          <p:nvPr/>
        </p:nvSpPr>
        <p:spPr>
          <a:xfrm>
            <a:off x="822578" y="12119816"/>
            <a:ext cx="315544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pc="39" sz="2000">
                <a:solidFill>
                  <a:srgbClr val="747474"/>
                </a:solidFill>
                <a:latin typeface="Proxima Nova"/>
                <a:ea typeface="Proxima Nova"/>
                <a:cs typeface="Proxima Nova"/>
                <a:sym typeface="Proxima Nova"/>
              </a:defRPr>
            </a:pPr>
            <a:r>
              <a:t>Imagen: </a:t>
            </a:r>
            <a:r>
              <a:rPr u="sng">
                <a:hlinkClick r:id="rId3" invalidUrl="" action="" tgtFrame="" tooltip="" history="1" highlightClick="0" endSnd="0"/>
              </a:rPr>
              <a:t>mapsofworld.com</a:t>
            </a:r>
          </a:p>
        </p:txBody>
      </p:sp>
      <p:pic>
        <p:nvPicPr>
          <p:cNvPr id="253" name="GeoLevel1VaLLoss.png" descr="GeoLevel1VaLLoss.png"/>
          <p:cNvPicPr>
            <a:picLocks noChangeAspect="1"/>
          </p:cNvPicPr>
          <p:nvPr/>
        </p:nvPicPr>
        <p:blipFill>
          <a:blip r:embed="rId4">
            <a:extLst/>
          </a:blip>
          <a:stretch>
            <a:fillRect/>
          </a:stretch>
        </p:blipFill>
        <p:spPr>
          <a:xfrm>
            <a:off x="15503351" y="7600750"/>
            <a:ext cx="6429955" cy="463066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55" name="Label Enco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Label Encoding</a:t>
            </a:r>
          </a:p>
        </p:txBody>
      </p:sp>
      <p:sp>
        <p:nvSpPr>
          <p:cNvPr id="256" name="Validation en Train y Test Loss"/>
          <p:cNvSpPr txBox="1"/>
          <p:nvPr/>
        </p:nvSpPr>
        <p:spPr>
          <a:xfrm>
            <a:off x="10398212" y="2319309"/>
            <a:ext cx="4984954"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Validation en Train y Test Loss</a:t>
            </a:r>
          </a:p>
        </p:txBody>
      </p:sp>
      <p:pic>
        <p:nvPicPr>
          <p:cNvPr id="257"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
        <p:nvSpPr>
          <p:cNvPr id="258" name="Rectangle"/>
          <p:cNvSpPr/>
          <p:nvPr/>
        </p:nvSpPr>
        <p:spPr>
          <a:xfrm>
            <a:off x="4093942" y="4349167"/>
            <a:ext cx="3341823" cy="2355612"/>
          </a:xfrm>
          <a:prstGeom prst="rect">
            <a:avLst/>
          </a:prstGeom>
          <a:ln w="63500">
            <a:solidFill>
              <a:schemeClr val="accent4">
                <a:lumOff val="-11133"/>
              </a:schemeClr>
            </a:solidFill>
            <a:miter lim="400000"/>
          </a:ln>
        </p:spPr>
        <p:txBody>
          <a:bodyPr lIns="50800" tIns="50800" rIns="50800" bIns="50800" anchor="ctr"/>
          <a:lstStyle/>
          <a:p>
            <a:pPr defTabSz="825500">
              <a:defRPr spc="0" sz="3200">
                <a:solidFill>
                  <a:srgbClr val="000000"/>
                </a:solidFill>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61" name="CatBoostClassifier"/>
          <p:cNvSpPr txBox="1"/>
          <p:nvPr/>
        </p:nvSpPr>
        <p:spPr>
          <a:xfrm>
            <a:off x="10641507" y="2752691"/>
            <a:ext cx="310098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CatBoostClassifier</a:t>
            </a:r>
          </a:p>
        </p:txBody>
      </p:sp>
      <p:sp>
        <p:nvSpPr>
          <p:cNvPr id="262" name="Accuracy score: 0.601…"/>
          <p:cNvSpPr txBox="1"/>
          <p:nvPr/>
        </p:nvSpPr>
        <p:spPr>
          <a:xfrm>
            <a:off x="8785879" y="10754378"/>
            <a:ext cx="7650166"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0.601</a:t>
            </a:r>
          </a:p>
          <a:p>
            <a:pPr>
              <a:defRPr spc="39" sz="2000">
                <a:solidFill>
                  <a:srgbClr val="747474"/>
                </a:solidFill>
                <a:latin typeface="Proxima Nova"/>
                <a:ea typeface="Proxima Nova"/>
                <a:cs typeface="Proxima Nova"/>
                <a:sym typeface="Proxima Nova"/>
              </a:defRPr>
            </a:pPr>
            <a:r>
              <a:t>F1 Score: [0.4808096 0.61010661 0.49953528]</a:t>
            </a:r>
          </a:p>
        </p:txBody>
      </p:sp>
      <p:pic>
        <p:nvPicPr>
          <p:cNvPr id="263" name="Screenshot 2022-12-22 at 00.57.42.png" descr="Screenshot 2022-12-22 at 00.57.42.png"/>
          <p:cNvPicPr>
            <a:picLocks noChangeAspect="1"/>
          </p:cNvPicPr>
          <p:nvPr/>
        </p:nvPicPr>
        <p:blipFill>
          <a:blip r:embed="rId2">
            <a:extLst/>
          </a:blip>
          <a:stretch>
            <a:fillRect/>
          </a:stretch>
        </p:blipFill>
        <p:spPr>
          <a:xfrm>
            <a:off x="9016118" y="3951739"/>
            <a:ext cx="7189688" cy="613699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5" name="Obstaculos encontrados"/>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Obstaculos encontrados</a:t>
            </a:r>
          </a:p>
        </p:txBody>
      </p:sp>
      <p:sp>
        <p:nvSpPr>
          <p:cNvPr id="266" name="Capacidad computacional disponible insuficiente para procesar datos…"/>
          <p:cNvSpPr txBox="1"/>
          <p:nvPr/>
        </p:nvSpPr>
        <p:spPr>
          <a:xfrm>
            <a:off x="6172768" y="2752691"/>
            <a:ext cx="13435842" cy="3467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Capacidad computacional disponible insuficiente para procesar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Opacidad de los datos en sitios gubernamentales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dificultuoso, datos incompletos en la partición de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Tiempo!</a:t>
            </a:r>
          </a:p>
        </p:txBody>
      </p:sp>
      <p:sp>
        <p:nvSpPr>
          <p:cNvPr id="267" name="Aspectos a mejorar"/>
          <p:cNvSpPr txBox="1"/>
          <p:nvPr/>
        </p:nvSpPr>
        <p:spPr>
          <a:xfrm>
            <a:off x="2787126" y="6172500"/>
            <a:ext cx="20207127" cy="121132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84200">
              <a:lnSpc>
                <a:spcPct val="120000"/>
              </a:lnSpc>
              <a:defRPr b="1" cap="small" spc="158" sz="5300">
                <a:solidFill>
                  <a:schemeClr val="accent2">
                    <a:satOff val="51095"/>
                    <a:lumOff val="-25585"/>
                  </a:schemeClr>
                </a:solidFill>
                <a:latin typeface="Proxima Nova"/>
                <a:ea typeface="Proxima Nova"/>
                <a:cs typeface="Proxima Nova"/>
                <a:sym typeface="Proxima Nova"/>
              </a:defRPr>
            </a:lvl1pPr>
          </a:lstStyle>
          <a:p>
            <a:pPr/>
            <a:r>
              <a:t>Aspectos a mejorar</a:t>
            </a:r>
          </a:p>
        </p:txBody>
      </p:sp>
      <p:sp>
        <p:nvSpPr>
          <p:cNvPr id="268" name="Balanceo del dataset…"/>
          <p:cNvSpPr txBox="1"/>
          <p:nvPr/>
        </p:nvSpPr>
        <p:spPr>
          <a:xfrm>
            <a:off x="6172768" y="7060026"/>
            <a:ext cx="13435842" cy="5422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Balanceo del dataset</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Feature engineering :</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de la mayoría de variables posibles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Reduccion de variables posibles a través de la union de 1 o mas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Voting Classifier o algún tipo de modelo de votación</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Monitoreo cercano del overfitting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86" name="Screenshot 2022-12-19 at 21.24.57.png" descr="Screenshot 2022-12-19 at 21.24.57.png"/>
          <p:cNvPicPr>
            <a:picLocks noChangeAspect="1"/>
          </p:cNvPicPr>
          <p:nvPr/>
        </p:nvPicPr>
        <p:blipFill>
          <a:blip r:embed="rId2">
            <a:extLst/>
          </a:blip>
          <a:stretch>
            <a:fillRect/>
          </a:stretch>
        </p:blipFill>
        <p:spPr>
          <a:xfrm>
            <a:off x="1003148" y="2066306"/>
            <a:ext cx="22377704" cy="9583388"/>
          </a:xfrm>
          <a:prstGeom prst="rect">
            <a:avLst/>
          </a:prstGeom>
          <a:ln w="12700">
            <a:miter lim="400000"/>
          </a:ln>
        </p:spPr>
      </p:pic>
      <p:sp>
        <p:nvSpPr>
          <p:cNvPr id="187" name="Imagen: Nepal Open Data Portal, https://eq2015.npc.gov.np/#/"/>
          <p:cNvSpPr txBox="1"/>
          <p:nvPr/>
        </p:nvSpPr>
        <p:spPr>
          <a:xfrm>
            <a:off x="969709" y="11673347"/>
            <a:ext cx="8813508" cy="3158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all" spc="26" sz="1300"/>
            </a:lvl1pPr>
          </a:lstStyle>
          <a:p>
            <a:pPr/>
            <a:r>
              <a:t>Imagen: Nepal Open Data Portal, https://eq2015.npc.gov.np/#/</a:t>
            </a:r>
          </a:p>
        </p:txBody>
      </p:sp>
      <p:sp>
        <p:nvSpPr>
          <p:cNvPr id="188" name="Después del terremoto Gorkha en el año 2015 en Nepal, el gobierno lleva a cabo una encuesta masiva con el propósito de determinar las personas elegibles para recibir ayudas gubernamentales en la reconstrucción de sus hogares, de donde se extrae parte de "/>
          <p:cNvSpPr txBox="1"/>
          <p:nvPr/>
        </p:nvSpPr>
        <p:spPr>
          <a:xfrm>
            <a:off x="16274829" y="2388014"/>
            <a:ext cx="6761265" cy="47970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spcBef>
                <a:spcPts val="4300"/>
              </a:spcBef>
              <a:defRPr spc="28" sz="2800">
                <a:solidFill>
                  <a:schemeClr val="accent1">
                    <a:satOff val="36598"/>
                    <a:lumOff val="-17227"/>
                  </a:schemeClr>
                </a:solidFill>
              </a:defRPr>
            </a:lvl1pPr>
          </a:lstStyle>
          <a:p>
            <a:pPr/>
            <a:r>
              <a:t>Después del terremoto Gorkha en el año 2015 en Nepal, el gobierno lleva a cabo una encuesta masiva con el propósito de determinar las personas elegibles para recibir ayudas gubernamentales en la reconstrucción de sus hogares, de donde se extrae parte de este para conformar el dataset utilizado en este proyecto.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0" name="TARGET = se refiere al grado de daño del edificio, compuesto por tres categorías representadas por números del 1 al 3, los cuales se refieren a 1 = daño bajo, 2 = daño intermedio, y 3= cerca del colapso…"/>
          <p:cNvSpPr txBox="1"/>
          <p:nvPr>
            <p:ph type="body" sz="half" idx="1"/>
          </p:nvPr>
        </p:nvSpPr>
        <p:spPr>
          <a:xfrm>
            <a:off x="2082800" y="4246033"/>
            <a:ext cx="20207127" cy="6282059"/>
          </a:xfrm>
          <a:prstGeom prst="rect">
            <a:avLst/>
          </a:prstGeom>
        </p:spPr>
        <p:txBody>
          <a:bodyPr/>
          <a:lstStyle/>
          <a:p>
            <a:pPr marL="484011" indent="-484011" algn="ctr" defTabSz="348488">
              <a:spcBef>
                <a:spcPts val="4200"/>
              </a:spcBef>
              <a:buBlip>
                <a:blip r:embed="rId2"/>
              </a:buBlip>
              <a:defRPr b="0" spc="27" sz="2744">
                <a:latin typeface="Graphik Light"/>
                <a:ea typeface="Graphik Light"/>
                <a:cs typeface="Graphik Light"/>
                <a:sym typeface="Graphik Light"/>
              </a:defRPr>
            </a:pPr>
            <a:r>
              <a:rPr b="1" u="sng">
                <a:latin typeface="+mn-lt"/>
                <a:ea typeface="+mn-ea"/>
                <a:cs typeface="+mn-cs"/>
                <a:sym typeface="Graphik"/>
              </a:rPr>
              <a:t>TARGET</a:t>
            </a:r>
            <a:r>
              <a:t> = se refiere al grado de daño del edificio, compuesto por tres categorías representadas por números del 1 al 3, los cuales se refieren a 1 = daño bajo, 2 = daño intermedio, y 3= cerca del colapso</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1 = Reparación menor. Fisuras delgadas en algunas paredes, caída parcial del recubrimiento de elementos verticales, separación de ciertos elementos de cobertura. Necesidad de reparaciones de índole arquitectónica únicamente.</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2 = Reparación mayor. Fisuras en la mayor parte de las paredes, caída de recubrimiento de paredes en áreas significativas, daños a partes no estructurales como chimeneas o cornisas proyectantes. La capacidad portante del edificio no se ve reducida significativamente. </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3 = Reconstrucción. Fisuras significativas en la mayoría de las paredes, colapso de una porción de la estructura no portante, caída de parte del recubrimiento del techo, caída de recubrimientos de fachada, reducción de la capacidad portantes de los elementos estructurales necesitando reparación de los mismos.</a:t>
            </a:r>
          </a:p>
        </p:txBody>
      </p:sp>
      <p:sp>
        <p:nvSpPr>
          <p:cNvPr id="191"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3" name="FEATURES = compuesto por 38 columnas que designan diferentes aspectos descriptivos del edificio, pudiendo ser caracterizadas como categorías relacionadas con:…"/>
          <p:cNvSpPr txBox="1"/>
          <p:nvPr>
            <p:ph type="body" sz="half" idx="1"/>
          </p:nvPr>
        </p:nvSpPr>
        <p:spPr>
          <a:xfrm>
            <a:off x="2082800" y="4246033"/>
            <a:ext cx="20207127" cy="6282059"/>
          </a:xfrm>
          <a:prstGeom prst="rect">
            <a:avLst/>
          </a:prstGeom>
        </p:spPr>
        <p:txBody>
          <a:bodyPr/>
          <a:lstStyle/>
          <a:p>
            <a:pPr marL="493888" indent="-493888" algn="ctr">
              <a:buBlip>
                <a:blip r:embed="rId2"/>
              </a:buBlip>
              <a:defRPr b="0" spc="28" sz="2800">
                <a:latin typeface="Graphik Light"/>
                <a:ea typeface="Graphik Light"/>
                <a:cs typeface="Graphik Light"/>
                <a:sym typeface="Graphik Light"/>
              </a:defRPr>
            </a:pPr>
            <a:r>
              <a:rPr b="1" u="sng">
                <a:latin typeface="+mn-lt"/>
                <a:ea typeface="+mn-ea"/>
                <a:cs typeface="+mn-cs"/>
                <a:sym typeface="Graphik"/>
              </a:rPr>
              <a:t>FEATURES</a:t>
            </a:r>
            <a:r>
              <a:t> = compuesto por 38 columnas que designan diferentes aspectos descriptivos del edificio, pudiendo ser caracterizadas como categorías relacionadas con:</a:t>
            </a:r>
          </a:p>
          <a:p>
            <a:pPr lvl="2" marL="1763888" indent="-493888" algn="ctr">
              <a:buClr>
                <a:srgbClr val="5E5E5E"/>
              </a:buClr>
              <a:buSzPct val="170000"/>
              <a:buChar char="•"/>
              <a:defRPr b="0" spc="28" sz="2800">
                <a:latin typeface="Graphik Light"/>
                <a:ea typeface="Graphik Light"/>
                <a:cs typeface="Graphik Light"/>
                <a:sym typeface="Graphik Light"/>
              </a:defRPr>
            </a:pPr>
            <a:r>
              <a:t>Localización geográfica (región y subregión geográfica de localización, </a:t>
            </a:r>
          </a:p>
          <a:p>
            <a:pPr lvl="2" marL="1763888" indent="-493888" algn="ctr">
              <a:buClr>
                <a:srgbClr val="5E5E5E"/>
              </a:buClr>
              <a:buSzPct val="170000"/>
              <a:buChar char="•"/>
              <a:defRPr b="0" spc="28" sz="2800">
                <a:latin typeface="Graphik Light"/>
                <a:ea typeface="Graphik Light"/>
                <a:cs typeface="Graphik Light"/>
                <a:sym typeface="Graphik Light"/>
              </a:defRPr>
            </a:pPr>
            <a:r>
              <a:t>Características físicas del inmueble (tipos de fundación, estructura, número de pisos, antigüedad)</a:t>
            </a:r>
          </a:p>
          <a:p>
            <a:pPr lvl="2" marL="1763888" indent="-493888" algn="ctr">
              <a:buClr>
                <a:srgbClr val="5E5E5E"/>
              </a:buClr>
              <a:buSzPct val="170000"/>
              <a:buChar char="•"/>
              <a:defRPr b="0" spc="28" sz="2800">
                <a:latin typeface="Graphik Light"/>
                <a:ea typeface="Graphik Light"/>
                <a:cs typeface="Graphik Light"/>
                <a:sym typeface="Graphik Light"/>
              </a:defRPr>
            </a:pPr>
            <a:r>
              <a:t>Usos secundarios del edificio  y numero de ocupantes</a:t>
            </a:r>
          </a:p>
        </p:txBody>
      </p:sp>
      <p:sp>
        <p:nvSpPr>
          <p:cNvPr id="194"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6" name="Distribución del target"/>
          <p:cNvSpPr txBox="1"/>
          <p:nvPr>
            <p:ph type="title"/>
          </p:nvPr>
        </p:nvSpPr>
        <p:spPr>
          <a:xfrm>
            <a:off x="2088436" y="1265981"/>
            <a:ext cx="20207128"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Distribución del target</a:t>
            </a:r>
          </a:p>
        </p:txBody>
      </p:sp>
      <p:pic>
        <p:nvPicPr>
          <p:cNvPr id="197" name="dist_test.png" descr="dist_test.png"/>
          <p:cNvPicPr>
            <a:picLocks noChangeAspect="1"/>
          </p:cNvPicPr>
          <p:nvPr/>
        </p:nvPicPr>
        <p:blipFill>
          <a:blip r:embed="rId2">
            <a:extLst/>
          </a:blip>
          <a:stretch>
            <a:fillRect/>
          </a:stretch>
        </p:blipFill>
        <p:spPr>
          <a:xfrm>
            <a:off x="4470794" y="4787960"/>
            <a:ext cx="7226301" cy="5905501"/>
          </a:xfrm>
          <a:prstGeom prst="rect">
            <a:avLst/>
          </a:prstGeom>
          <a:ln w="12700">
            <a:miter lim="400000"/>
          </a:ln>
        </p:spPr>
      </p:pic>
      <p:pic>
        <p:nvPicPr>
          <p:cNvPr id="198" name="dist_train.png" descr="dist_train.png"/>
          <p:cNvPicPr>
            <a:picLocks noChangeAspect="1"/>
          </p:cNvPicPr>
          <p:nvPr/>
        </p:nvPicPr>
        <p:blipFill>
          <a:blip r:embed="rId3">
            <a:extLst/>
          </a:blip>
          <a:stretch>
            <a:fillRect/>
          </a:stretch>
        </p:blipFill>
        <p:spPr>
          <a:xfrm>
            <a:off x="12896185" y="4787960"/>
            <a:ext cx="7226301" cy="5905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0" name="Correlaciones Generales"/>
          <p:cNvSpPr txBox="1"/>
          <p:nvPr>
            <p:ph type="title"/>
          </p:nvPr>
        </p:nvSpPr>
        <p:spPr>
          <a:xfrm>
            <a:off x="2787126" y="1022424"/>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Generales</a:t>
            </a:r>
          </a:p>
        </p:txBody>
      </p:sp>
      <p:pic>
        <p:nvPicPr>
          <p:cNvPr id="201" name="corrmat.png" descr="corrmat.png"/>
          <p:cNvPicPr>
            <a:picLocks noChangeAspect="1"/>
          </p:cNvPicPr>
          <p:nvPr/>
        </p:nvPicPr>
        <p:blipFill>
          <a:blip r:embed="rId2">
            <a:extLst/>
          </a:blip>
          <a:stretch>
            <a:fillRect/>
          </a:stretch>
        </p:blipFill>
        <p:spPr>
          <a:xfrm>
            <a:off x="7326554" y="2215876"/>
            <a:ext cx="10097707" cy="10227720"/>
          </a:xfrm>
          <a:prstGeom prst="rect">
            <a:avLst/>
          </a:prstGeom>
          <a:ln w="12700">
            <a:miter lim="400000"/>
          </a:ln>
        </p:spPr>
      </p:pic>
      <p:sp>
        <p:nvSpPr>
          <p:cNvPr id="202" name="Line"/>
          <p:cNvSpPr/>
          <p:nvPr/>
        </p:nvSpPr>
        <p:spPr>
          <a:xfrm flipV="1">
            <a:off x="12890689" y="4189292"/>
            <a:ext cx="1" cy="50241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3" name="Line"/>
          <p:cNvSpPr/>
          <p:nvPr/>
        </p:nvSpPr>
        <p:spPr>
          <a:xfrm flipV="1">
            <a:off x="11318079" y="3803801"/>
            <a:ext cx="1" cy="5419732"/>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4" name="Line"/>
          <p:cNvSpPr/>
          <p:nvPr/>
        </p:nvSpPr>
        <p:spPr>
          <a:xfrm flipV="1">
            <a:off x="14311372" y="6549597"/>
            <a:ext cx="1" cy="2650207"/>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5" name="Line"/>
          <p:cNvSpPr/>
          <p:nvPr/>
        </p:nvSpPr>
        <p:spPr>
          <a:xfrm flipV="1">
            <a:off x="13593009" y="3534747"/>
            <a:ext cx="1" cy="5678201"/>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6" name="Line"/>
          <p:cNvSpPr/>
          <p:nvPr/>
        </p:nvSpPr>
        <p:spPr>
          <a:xfrm flipV="1">
            <a:off x="12712060" y="3111976"/>
            <a:ext cx="1" cy="6142003"/>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7" name="Line"/>
          <p:cNvSpPr/>
          <p:nvPr/>
        </p:nvSpPr>
        <p:spPr>
          <a:xfrm flipV="1">
            <a:off x="11684953" y="6315038"/>
            <a:ext cx="1" cy="29084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9" name="Correlaciones con target"/>
          <p:cNvSpPr txBox="1"/>
          <p:nvPr>
            <p:ph type="title"/>
          </p:nvPr>
        </p:nvSpPr>
        <p:spPr>
          <a:xfrm>
            <a:off x="2787126" y="1265981"/>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con target</a:t>
            </a:r>
          </a:p>
        </p:txBody>
      </p:sp>
      <p:pic>
        <p:nvPicPr>
          <p:cNvPr id="210" name="corrmap.png" descr="corrmap.png"/>
          <p:cNvPicPr>
            <a:picLocks noChangeAspect="1"/>
          </p:cNvPicPr>
          <p:nvPr/>
        </p:nvPicPr>
        <p:blipFill>
          <a:blip r:embed="rId2">
            <a:extLst/>
          </a:blip>
          <a:stretch>
            <a:fillRect/>
          </a:stretch>
        </p:blipFill>
        <p:spPr>
          <a:xfrm>
            <a:off x="5152782" y="2520851"/>
            <a:ext cx="13215365" cy="961776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2"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3" name="Extra Trees Classifier"/>
          <p:cNvSpPr txBox="1"/>
          <p:nvPr/>
        </p:nvSpPr>
        <p:spPr>
          <a:xfrm>
            <a:off x="11339402" y="2250582"/>
            <a:ext cx="350708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 Trees Classifier</a:t>
            </a:r>
          </a:p>
        </p:txBody>
      </p:sp>
      <p:pic>
        <p:nvPicPr>
          <p:cNvPr id="214" name="featimp_extratree.png" descr="featimp_extratree.png"/>
          <p:cNvPicPr>
            <a:picLocks noChangeAspect="1"/>
          </p:cNvPicPr>
          <p:nvPr/>
        </p:nvPicPr>
        <p:blipFill>
          <a:blip r:embed="rId2">
            <a:extLst/>
          </a:blip>
          <a:stretch>
            <a:fillRect/>
          </a:stretch>
        </p:blipFill>
        <p:spPr>
          <a:xfrm>
            <a:off x="3351239"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6"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7" name="Random Forest"/>
          <p:cNvSpPr txBox="1"/>
          <p:nvPr/>
        </p:nvSpPr>
        <p:spPr>
          <a:xfrm>
            <a:off x="11604052" y="2250582"/>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18" name="featimp_randomf.png" descr="featimp_randomf.png"/>
          <p:cNvPicPr>
            <a:picLocks noChangeAspect="1"/>
          </p:cNvPicPr>
          <p:nvPr/>
        </p:nvPicPr>
        <p:blipFill>
          <a:blip r:embed="rId2">
            <a:extLst/>
          </a:blip>
          <a:stretch>
            <a:fillRect/>
          </a:stretch>
        </p:blipFill>
        <p:spPr>
          <a:xfrm>
            <a:off x="3191990"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